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24" r:id="rId3"/>
    <p:sldId id="294" r:id="rId4"/>
    <p:sldId id="357" r:id="rId5"/>
    <p:sldId id="358" r:id="rId6"/>
    <p:sldId id="425" r:id="rId7"/>
    <p:sldId id="371" r:id="rId8"/>
    <p:sldId id="426" r:id="rId9"/>
    <p:sldId id="434" r:id="rId10"/>
    <p:sldId id="427" r:id="rId11"/>
    <p:sldId id="428" r:id="rId12"/>
    <p:sldId id="429" r:id="rId13"/>
    <p:sldId id="439" r:id="rId14"/>
    <p:sldId id="440" r:id="rId15"/>
    <p:sldId id="430" r:id="rId16"/>
    <p:sldId id="436" r:id="rId17"/>
    <p:sldId id="431" r:id="rId18"/>
    <p:sldId id="437" r:id="rId19"/>
    <p:sldId id="438" r:id="rId20"/>
    <p:sldId id="441" r:id="rId21"/>
    <p:sldId id="396" r:id="rId22"/>
    <p:sldId id="313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14" y="-102"/>
      </p:cViewPr>
      <p:guideLst>
        <p:guide orient="horz" pos="15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20春七彩课堂人教版小学数学课件封面1-6年级\20春七彩课堂人教版小学数学课件封面2年级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2"/>
          <p:cNvSpPr txBox="1"/>
          <p:nvPr userDrawn="1"/>
        </p:nvSpPr>
        <p:spPr>
          <a:xfrm>
            <a:off x="311304" y="103521"/>
            <a:ext cx="2164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数学  二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099181" cy="4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-226501" y="19561"/>
            <a:ext cx="3274666" cy="641072"/>
            <a:chOff x="-246186" y="-124"/>
            <a:chExt cx="3274666" cy="641072"/>
          </a:xfrm>
        </p:grpSpPr>
        <p:pic>
          <p:nvPicPr>
            <p:cNvPr id="2" name="图片 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186" y="-124"/>
              <a:ext cx="3274666" cy="641072"/>
            </a:xfrm>
            <a:prstGeom prst="rect">
              <a:avLst/>
            </a:prstGeom>
          </p:spPr>
        </p:pic>
        <p:sp>
          <p:nvSpPr>
            <p:cNvPr id="11" name="文本框 14"/>
            <p:cNvSpPr txBox="1"/>
            <p:nvPr userDrawn="1"/>
          </p:nvSpPr>
          <p:spPr>
            <a:xfrm>
              <a:off x="467544" y="0"/>
              <a:ext cx="1847212" cy="49911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339956" y="48240"/>
            <a:ext cx="3264092" cy="679083"/>
            <a:chOff x="-240896" y="22840"/>
            <a:chExt cx="3264092" cy="679083"/>
          </a:xfrm>
        </p:grpSpPr>
        <p:pic>
          <p:nvPicPr>
            <p:cNvPr id="3" name="图片 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49911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知识梳理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2" name="文本框 14"/>
          <p:cNvSpPr txBox="1"/>
          <p:nvPr userDrawn="1"/>
        </p:nvSpPr>
        <p:spPr>
          <a:xfrm>
            <a:off x="452876" y="9623"/>
            <a:ext cx="1847212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综合运用</a:t>
            </a:r>
            <a:endParaRPr lang="zh-CN" altLang="en-US" sz="2800" b="1" dirty="0">
              <a:solidFill>
                <a:srgbClr val="44546A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11" y="958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/>
          <p:cNvSpPr txBox="1"/>
          <p:nvPr userDrawn="1"/>
        </p:nvSpPr>
        <p:spPr>
          <a:xfrm>
            <a:off x="6234534" y="64358"/>
            <a:ext cx="15841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总复习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7534" y="1494011"/>
            <a:ext cx="5309235" cy="89916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</a:t>
            </a:r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以内的加减法</a:t>
            </a:r>
            <a:endParaRPr lang="zh-CN" altLang="en-US" sz="5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2693" y="550183"/>
            <a:ext cx="1668780" cy="68389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总复习</a:t>
            </a:r>
            <a:endParaRPr lang="zh-CN" altLang="en-US" sz="4000" b="1" dirty="0">
              <a:solidFill>
                <a:srgbClr val="0050AA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231783" y="531128"/>
            <a:ext cx="654821" cy="672398"/>
            <a:chOff x="1306635" y="1416019"/>
            <a:chExt cx="654821" cy="6723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/>
            <p:cNvSpPr txBox="1"/>
            <p:nvPr/>
          </p:nvSpPr>
          <p:spPr>
            <a:xfrm>
              <a:off x="1438308" y="1416019"/>
              <a:ext cx="407035" cy="629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kumimoji="1" lang="en-US" altLang="zh-CN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415956" y="1038044"/>
            <a:ext cx="6108498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连加、连减算式的计算方法是怎样的？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94978" y="483518"/>
            <a:ext cx="455795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连加、连减和加减混合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1700270" y="1796605"/>
            <a:ext cx="25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28+17+28=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4693" y="340143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8629" y="3389332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7783" y="3373255"/>
            <a:ext cx="41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9400" y="3381463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1520" y="2595973"/>
            <a:ext cx="1457702" cy="911938"/>
            <a:chOff x="2807370" y="3083965"/>
            <a:chExt cx="1457702" cy="911938"/>
          </a:xfrm>
        </p:grpSpPr>
        <p:grpSp>
          <p:nvGrpSpPr>
            <p:cNvPr id="14" name="组合 13"/>
            <p:cNvGrpSpPr/>
            <p:nvPr/>
          </p:nvGrpSpPr>
          <p:grpSpPr>
            <a:xfrm>
              <a:off x="2807370" y="3472683"/>
              <a:ext cx="1457702" cy="523220"/>
              <a:chOff x="2900066" y="2805176"/>
              <a:chExt cx="1457702" cy="52322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+ 1  </a:t>
                </a:r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3188098" y="3266841"/>
                <a:ext cx="1169670" cy="145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14"/>
            <p:cNvSpPr/>
            <p:nvPr/>
          </p:nvSpPr>
          <p:spPr>
            <a:xfrm>
              <a:off x="2807370" y="3083965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2  8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5696" y="2620408"/>
            <a:ext cx="1452642" cy="889016"/>
            <a:chOff x="7001076" y="2086027"/>
            <a:chExt cx="1452642" cy="889016"/>
          </a:xfrm>
        </p:grpSpPr>
        <p:grpSp>
          <p:nvGrpSpPr>
            <p:cNvPr id="19" name="组合 18"/>
            <p:cNvGrpSpPr/>
            <p:nvPr/>
          </p:nvGrpSpPr>
          <p:grpSpPr>
            <a:xfrm>
              <a:off x="7001076" y="2451823"/>
              <a:ext cx="1452642" cy="523220"/>
              <a:chOff x="4968073" y="2084812"/>
              <a:chExt cx="1452642" cy="52322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968073" y="2084812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+ 2  </a:t>
                </a:r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162418" y="2547864"/>
                <a:ext cx="12550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7001076" y="208602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4  5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345888" y="1779662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0730" y="3213261"/>
            <a:ext cx="419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55424" y="3213261"/>
            <a:ext cx="419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5576211" y="1789417"/>
            <a:ext cx="25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81-16-44=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17227" y="3416682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13171" y="3404579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86237" y="3376313"/>
            <a:ext cx="41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64096" y="3369581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64088" y="2611220"/>
            <a:ext cx="1457702" cy="911938"/>
            <a:chOff x="2807370" y="3083965"/>
            <a:chExt cx="1457702" cy="911938"/>
          </a:xfrm>
        </p:grpSpPr>
        <p:grpSp>
          <p:nvGrpSpPr>
            <p:cNvPr id="34" name="组合 33"/>
            <p:cNvGrpSpPr/>
            <p:nvPr/>
          </p:nvGrpSpPr>
          <p:grpSpPr>
            <a:xfrm>
              <a:off x="2807370" y="3472683"/>
              <a:ext cx="1457702" cy="523220"/>
              <a:chOff x="2900066" y="2805176"/>
              <a:chExt cx="1457702" cy="52322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- 1  </a:t>
                </a:r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flipV="1">
                <a:off x="3133632" y="3266841"/>
                <a:ext cx="1224136" cy="29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/>
            <p:nvPr/>
          </p:nvSpPr>
          <p:spPr>
            <a:xfrm>
              <a:off x="2807370" y="3083965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8  </a:t>
              </a: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77942" y="2623466"/>
            <a:ext cx="1452642" cy="889016"/>
            <a:chOff x="7001076" y="2086027"/>
            <a:chExt cx="1452642" cy="889016"/>
          </a:xfrm>
        </p:grpSpPr>
        <p:grpSp>
          <p:nvGrpSpPr>
            <p:cNvPr id="39" name="组合 38"/>
            <p:cNvGrpSpPr/>
            <p:nvPr/>
          </p:nvGrpSpPr>
          <p:grpSpPr>
            <a:xfrm>
              <a:off x="7001076" y="2451823"/>
              <a:ext cx="1452642" cy="523220"/>
              <a:chOff x="4968073" y="2084812"/>
              <a:chExt cx="1452642" cy="52322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968073" y="2084812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- 4  </a:t>
                </a:r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5236827" y="2547864"/>
                <a:ext cx="1180609" cy="79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 39"/>
            <p:cNvSpPr/>
            <p:nvPr/>
          </p:nvSpPr>
          <p:spPr>
            <a:xfrm>
              <a:off x="7001076" y="208602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6  </a:t>
              </a: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454061" y="1779662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20501" y="2267258"/>
            <a:ext cx="41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94226" y="3218283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18162" y="320618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391053" y="2412821"/>
            <a:ext cx="1457702" cy="911938"/>
            <a:chOff x="2807370" y="3083965"/>
            <a:chExt cx="1457702" cy="911938"/>
          </a:xfrm>
        </p:grpSpPr>
        <p:grpSp>
          <p:nvGrpSpPr>
            <p:cNvPr id="50" name="组合 49"/>
            <p:cNvGrpSpPr/>
            <p:nvPr/>
          </p:nvGrpSpPr>
          <p:grpSpPr>
            <a:xfrm>
              <a:off x="2807370" y="3472683"/>
              <a:ext cx="1457702" cy="523220"/>
              <a:chOff x="2900066" y="2805176"/>
              <a:chExt cx="1457702" cy="52322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+ 1  </a:t>
                </a:r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3123582" y="3266841"/>
                <a:ext cx="1234186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矩形 50"/>
            <p:cNvSpPr/>
            <p:nvPr/>
          </p:nvSpPr>
          <p:spPr>
            <a:xfrm>
              <a:off x="2807370" y="3083965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2  8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4080263" y="3030109"/>
            <a:ext cx="419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512311" y="3984538"/>
            <a:ext cx="41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23928" y="3992746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420224" y="3597487"/>
            <a:ext cx="1452642" cy="523220"/>
            <a:chOff x="4968073" y="2084812"/>
            <a:chExt cx="1452642" cy="523220"/>
          </a:xfrm>
        </p:grpSpPr>
        <p:sp>
          <p:nvSpPr>
            <p:cNvPr id="60" name="矩形 59"/>
            <p:cNvSpPr/>
            <p:nvPr/>
          </p:nvSpPr>
          <p:spPr>
            <a:xfrm>
              <a:off x="4968073" y="2084812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+ 2  </a:t>
              </a:r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162418" y="2547864"/>
              <a:ext cx="125501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矩形 61"/>
          <p:cNvSpPr/>
          <p:nvPr/>
        </p:nvSpPr>
        <p:spPr>
          <a:xfrm>
            <a:off x="4139952" y="3824544"/>
            <a:ext cx="419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43" grpId="0"/>
      <p:bldP spid="44" grpId="0"/>
      <p:bldP spid="47" grpId="0"/>
      <p:bldP spid="48" grpId="0"/>
      <p:bldP spid="54" grpId="0"/>
      <p:bldP spid="55" grpId="0"/>
      <p:bldP spid="56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245102" y="939188"/>
            <a:ext cx="60363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加减混合运算的运算顺序是怎样的？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94978" y="398845"/>
            <a:ext cx="4657342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连加、连减和加减混合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4059" y="1491630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一个算式里既有加法，又有减法，要按照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从左往右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的顺序进行运算。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465099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在计算含有小括号的加减混合运算时，要先算小括号</a:t>
            </a:r>
            <a:r>
              <a:rPr lang="zh-CN" altLang="en-US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</a:t>
            </a:r>
            <a:r>
              <a:rPr lang="zh-CN" altLang="en-US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的，再算小括号</a:t>
            </a:r>
            <a:r>
              <a:rPr lang="zh-CN" altLang="en-US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外面</a:t>
            </a:r>
            <a:r>
              <a:rPr lang="zh-CN" altLang="en-US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4419706" y="3380864"/>
            <a:ext cx="317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48+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62-37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2013" y="3379854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54606" y="3881589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78199" y="420877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872371" y="3776722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95093" y="4171101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452848" y="3396123"/>
            <a:ext cx="25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58+32-37=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18207" y="3373828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81416" y="385701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276645" y="4277715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55267" y="3776722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19776" y="4208770"/>
            <a:ext cx="64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980694" y="1347614"/>
            <a:ext cx="2736304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35+26-24=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355574" y="1368317"/>
            <a:ext cx="273630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15+27+32=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11384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1953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27984" y="2241538"/>
            <a:ext cx="1457186" cy="948456"/>
            <a:chOff x="2807370" y="3047447"/>
            <a:chExt cx="1457186" cy="948456"/>
          </a:xfrm>
        </p:grpSpPr>
        <p:grpSp>
          <p:nvGrpSpPr>
            <p:cNvPr id="48" name="组合 47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+  2  6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52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3  5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5166470" y="28377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99616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7788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516216" y="2241538"/>
            <a:ext cx="1457186" cy="948456"/>
            <a:chOff x="2807370" y="3047447"/>
            <a:chExt cx="1457186" cy="948456"/>
          </a:xfrm>
        </p:grpSpPr>
        <p:grpSp>
          <p:nvGrpSpPr>
            <p:cNvPr id="60" name="组合 59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  2  4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矩形 60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6  1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658139" y="301615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096311" y="301615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574739" y="2067694"/>
            <a:ext cx="1629109" cy="954706"/>
            <a:chOff x="2807370" y="3047447"/>
            <a:chExt cx="1629109" cy="954706"/>
          </a:xfrm>
        </p:grpSpPr>
        <p:grpSp>
          <p:nvGrpSpPr>
            <p:cNvPr id="67" name="组合 66"/>
            <p:cNvGrpSpPr/>
            <p:nvPr/>
          </p:nvGrpSpPr>
          <p:grpSpPr>
            <a:xfrm>
              <a:off x="2807370" y="3472683"/>
              <a:ext cx="1629109" cy="529470"/>
              <a:chOff x="2900066" y="2805176"/>
              <a:chExt cx="1629109" cy="52947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+  2  7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2900066" y="3328396"/>
                <a:ext cx="1629109" cy="625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矩形 67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1  5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631064" y="392923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069236" y="392923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547664" y="3406018"/>
            <a:ext cx="1656184" cy="523220"/>
            <a:chOff x="2900066" y="2805176"/>
            <a:chExt cx="1656184" cy="523220"/>
          </a:xfrm>
        </p:grpSpPr>
        <p:sp>
          <p:nvSpPr>
            <p:cNvPr id="76" name="矩形 75"/>
            <p:cNvSpPr/>
            <p:nvPr/>
          </p:nvSpPr>
          <p:spPr>
            <a:xfrm>
              <a:off x="2900066" y="2805176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+  3  2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900066" y="3328396"/>
              <a:ext cx="165618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/>
        </p:nvSpPr>
        <p:spPr>
          <a:xfrm>
            <a:off x="6673746" y="141770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37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002673" y="143662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283583" y="2798807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103038" y="1909042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759223" y="771550"/>
            <a:ext cx="3841144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竖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式计算。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/>
      <p:bldP spid="57" grpId="0"/>
      <p:bldP spid="58" grpId="0"/>
      <p:bldP spid="64" grpId="0"/>
      <p:bldP spid="65" grpId="0"/>
      <p:bldP spid="71" grpId="0"/>
      <p:bldP spid="72" grpId="0"/>
      <p:bldP spid="78" grpId="0"/>
      <p:bldP spid="79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732540" y="1347614"/>
            <a:ext cx="273630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85-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45+27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355574" y="1368317"/>
            <a:ext cx="2736304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72-18-25=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11384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1953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27984" y="2241538"/>
            <a:ext cx="1457186" cy="948456"/>
            <a:chOff x="2807370" y="3047447"/>
            <a:chExt cx="1457186" cy="948456"/>
          </a:xfrm>
        </p:grpSpPr>
        <p:grpSp>
          <p:nvGrpSpPr>
            <p:cNvPr id="48" name="组合 47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+  2  </a:t>
                </a:r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52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  </a:t>
              </a:r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5166470" y="2881268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99616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7788" y="31899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516216" y="2241538"/>
            <a:ext cx="1457186" cy="948456"/>
            <a:chOff x="2807370" y="3047447"/>
            <a:chExt cx="1457186" cy="948456"/>
          </a:xfrm>
        </p:grpSpPr>
        <p:grpSp>
          <p:nvGrpSpPr>
            <p:cNvPr id="60" name="组合 59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  </a:t>
                </a:r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7  2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矩形 60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8  5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658139" y="301615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096311" y="301615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574739" y="2067694"/>
            <a:ext cx="1629109" cy="954706"/>
            <a:chOff x="2807370" y="3047447"/>
            <a:chExt cx="1629109" cy="954706"/>
          </a:xfrm>
        </p:grpSpPr>
        <p:grpSp>
          <p:nvGrpSpPr>
            <p:cNvPr id="67" name="组合 66"/>
            <p:cNvGrpSpPr/>
            <p:nvPr/>
          </p:nvGrpSpPr>
          <p:grpSpPr>
            <a:xfrm>
              <a:off x="2807370" y="3472683"/>
              <a:ext cx="1629109" cy="529470"/>
              <a:chOff x="2900066" y="2805176"/>
              <a:chExt cx="1629109" cy="52947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  1  8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2900066" y="3328396"/>
                <a:ext cx="1629109" cy="625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矩形 67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7  2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631064" y="392923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069236" y="392923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547664" y="3406018"/>
            <a:ext cx="1656184" cy="523220"/>
            <a:chOff x="2900066" y="2805176"/>
            <a:chExt cx="1656184" cy="523220"/>
          </a:xfrm>
        </p:grpSpPr>
        <p:sp>
          <p:nvSpPr>
            <p:cNvPr id="76" name="矩形 75"/>
            <p:cNvSpPr/>
            <p:nvPr/>
          </p:nvSpPr>
          <p:spPr>
            <a:xfrm>
              <a:off x="2900066" y="2805176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-  2  5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900066" y="3328396"/>
              <a:ext cx="165618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/>
        </p:nvSpPr>
        <p:spPr>
          <a:xfrm>
            <a:off x="7111459" y="140743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033153" y="143662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189970" y="176049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267744" y="2757946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759223" y="771550"/>
            <a:ext cx="3841144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竖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式计算。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/>
      <p:bldP spid="57" grpId="0"/>
      <p:bldP spid="58" grpId="0"/>
      <p:bldP spid="64" grpId="0"/>
      <p:bldP spid="65" grpId="0"/>
      <p:bldP spid="71" grpId="0"/>
      <p:bldP spid="72" grpId="0"/>
      <p:bldP spid="78" grpId="0"/>
      <p:bldP spid="79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1326406"/>
            <a:ext cx="733250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如何用数学知识解决两步解答的实际问题？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3681298" y="627534"/>
            <a:ext cx="2957696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解决问题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2211710"/>
            <a:ext cx="6479405" cy="12840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求比一个数多几的数，用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计算，求比一个数少几的数，用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71600" y="816963"/>
            <a:ext cx="724887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山坡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只白山羊，黑山羊比白山羊多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只，黑山羊有多少只？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3275856" y="2206110"/>
            <a:ext cx="3312368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48+15=63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2843808" y="3039726"/>
            <a:ext cx="3888432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答：黑山羊有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7544" y="3363838"/>
            <a:ext cx="2371965" cy="1348885"/>
            <a:chOff x="467544" y="3363838"/>
            <a:chExt cx="2371965" cy="13488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9073" l="0" r="100000">
                          <a14:foregroundMark x1="65035" y1="20397" x2="68332" y2="30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363838"/>
              <a:ext cx="1788389" cy="13488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5" b="93395" l="10000" r="93385">
                          <a14:foregroundMark x1="32000" y1="27650" x2="54000" y2="60215"/>
                          <a14:foregroundMark x1="56923" y1="56221" x2="50308" y2="88172"/>
                          <a14:foregroundMark x1="76923" y1="50384" x2="55538" y2="65438"/>
                          <a14:foregroundMark x1="77077" y1="41167" x2="75538" y2="52995"/>
                          <a14:foregroundMark x1="77231" y1="54839" x2="80000" y2="70200"/>
                          <a14:foregroundMark x1="75385" y1="69892" x2="72769" y2="80799"/>
                          <a14:foregroundMark x1="81385" y1="67281" x2="84000" y2="80184"/>
                          <a14:foregroundMark x1="45846" y1="65745" x2="43385" y2="88633"/>
                          <a14:foregroundMark x1="31692" y1="29339" x2="28308" y2="57450"/>
                          <a14:foregroundMark x1="28308" y1="29032" x2="24769" y2="43779"/>
                          <a14:foregroundMark x1="31231" y1="49309" x2="34154" y2="57450"/>
                          <a14:foregroundMark x1="34154" y1="24270" x2="44769" y2="39478"/>
                          <a14:foregroundMark x1="27385" y1="26575" x2="22615" y2="294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3635247"/>
              <a:ext cx="1075821" cy="10774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974714" y="771730"/>
            <a:ext cx="6076673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算一算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391712" y="1420806"/>
            <a:ext cx="68946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55-44=      65-6=       77-34=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42+31=      9+26=       36+52=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96-61=      46-20=      48+11=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543840" y="1420510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43840" y="2284902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58327" y="3141828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560064" y="1420510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560064" y="2277732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704080" y="3130995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64320" y="1420510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864320" y="2266899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864320" y="3130995"/>
            <a:ext cx="57606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" y="91592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43328" y="586006"/>
            <a:ext cx="3841144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0756" y="1275606"/>
            <a:ext cx="8568444" cy="3109930"/>
            <a:chOff x="617034" y="1203598"/>
            <a:chExt cx="8568444" cy="3109930"/>
          </a:xfrm>
        </p:grpSpPr>
        <p:sp>
          <p:nvSpPr>
            <p:cNvPr id="4" name="TextBox 15"/>
            <p:cNvSpPr txBox="1">
              <a:spLocks noChangeArrowheads="1"/>
            </p:cNvSpPr>
            <p:nvPr/>
          </p:nvSpPr>
          <p:spPr bwMode="auto">
            <a:xfrm>
              <a:off x="617034" y="1203598"/>
              <a:ext cx="8388932" cy="110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）笔算加、减法时，都要把（     ）对齐，从（     ）算起。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617034" y="2270132"/>
              <a:ext cx="7272808" cy="51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）比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79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的数是（    ）。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617034" y="2777524"/>
              <a:ext cx="8568444" cy="5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）最大的两位数减去最大的一位数，差是（    ）。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617034" y="3291830"/>
              <a:ext cx="7272808" cy="51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83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38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多（    ）。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617034" y="3795886"/>
              <a:ext cx="7272808" cy="51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）一个数比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18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，这个数是（    ）。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563344" y="1041579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数位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66800" y="1521616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个位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195192" y="2067694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723584" y="2571750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115072" y="3129811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923384" y="3633867"/>
            <a:ext cx="10081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4" y="75527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018848" y="812190"/>
            <a:ext cx="5304658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）里填上适当的数。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31640" y="1775136"/>
            <a:ext cx="6336704" cy="2399523"/>
            <a:chOff x="2339742" y="1357774"/>
            <a:chExt cx="4716534" cy="2399523"/>
          </a:xfrm>
        </p:grpSpPr>
        <p:sp>
          <p:nvSpPr>
            <p:cNvPr id="4" name="TextBox 15"/>
            <p:cNvSpPr txBox="1">
              <a:spLocks noChangeArrowheads="1"/>
            </p:cNvSpPr>
            <p:nvPr/>
          </p:nvSpPr>
          <p:spPr bwMode="auto">
            <a:xfrm>
              <a:off x="2339752" y="1357774"/>
              <a:ext cx="4716524" cy="51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98-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=50  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-50=9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2339742" y="2005846"/>
              <a:ext cx="4716524" cy="110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99-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=84      29+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=74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2339742" y="2653918"/>
              <a:ext cx="4716524" cy="110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79-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=34      52+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=90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267744" y="1491630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267744" y="2157705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267744" y="2800448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04048" y="1509633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724128" y="2139702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739330" y="2787774"/>
            <a:ext cx="11521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9" y="94640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9" y="86576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043608" y="715347"/>
            <a:ext cx="724887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合唱队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有女生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人，比男生多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人，合唱队共有多少人？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3635896" y="2067694"/>
            <a:ext cx="381642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42-7+42=77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3344504" y="2949459"/>
            <a:ext cx="3744416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答：合唱队共有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8339" y="2949312"/>
            <a:ext cx="2736304" cy="1584176"/>
            <a:chOff x="467544" y="3219822"/>
            <a:chExt cx="2736304" cy="15841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219822"/>
              <a:ext cx="2304256" cy="151216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35696" y="4515966"/>
              <a:ext cx="13681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4"/>
          <p:cNvSpPr txBox="1">
            <a:spLocks noChangeArrowheads="1"/>
          </p:cNvSpPr>
          <p:nvPr/>
        </p:nvSpPr>
        <p:spPr bwMode="auto">
          <a:xfrm>
            <a:off x="1886552" y="990775"/>
            <a:ext cx="6288087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92+6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	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72-40=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51-7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	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14+60=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28+47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40-16=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16+39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89-46=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8184" y="3540998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将上面的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个算式进行分类整理</a:t>
            </a:r>
            <a:endParaRPr lang="zh-CN" altLang="en-US" sz="2800" b="1" dirty="0"/>
          </a:p>
        </p:txBody>
      </p:sp>
      <p:sp>
        <p:nvSpPr>
          <p:cNvPr id="20" name="矩形 19"/>
          <p:cNvSpPr/>
          <p:nvPr/>
        </p:nvSpPr>
        <p:spPr>
          <a:xfrm>
            <a:off x="3002383" y="104436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87824" y="1588666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3205206" y="2111886"/>
            <a:ext cx="688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32967" y="261594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85768" y="105413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84168" y="156758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1618" y="207587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flipH="1">
            <a:off x="6115120" y="2589918"/>
            <a:ext cx="668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4285" y="1051560"/>
            <a:ext cx="1298575" cy="1280160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9" y="69431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3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835025"/>
            <a:ext cx="6245225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696595" y="540385"/>
            <a:ext cx="78009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rtl="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南瓜有几个？冬瓜比南瓜多</a:t>
            </a:r>
            <a:r>
              <a:rPr kumimoji="0" lang="en-US" alt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kumimoji="0" lang="zh-CN" altLang="en-US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，冬瓜有几个？</a:t>
            </a:r>
            <a:endParaRPr kumimoji="0" lang="zh-CN" altLang="en-US" sz="28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4341813" y="1184910"/>
            <a:ext cx="3271838" cy="578538"/>
          </a:xfrm>
          <a:prstGeom prst="wedgeRoundRectCallout">
            <a:avLst>
              <a:gd name="adj1" fmla="val 55396"/>
              <a:gd name="adj2" fmla="val -593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你是怎样解答的？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4905375" y="1184910"/>
            <a:ext cx="2617788" cy="578538"/>
          </a:xfrm>
          <a:prstGeom prst="wedgeRoundRectCallout">
            <a:avLst>
              <a:gd name="adj1" fmla="val 58522"/>
              <a:gd name="adj2" fmla="val -1290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解答正确吗？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4002088" y="1184910"/>
            <a:ext cx="3589338" cy="578538"/>
          </a:xfrm>
          <a:prstGeom prst="wedgeRoundRectCallout">
            <a:avLst>
              <a:gd name="adj1" fmla="val 55552"/>
              <a:gd name="adj2" fmla="val -593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读题你知道了什么？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2565" y="2559050"/>
            <a:ext cx="3731260" cy="2011045"/>
            <a:chOff x="319" y="4030"/>
            <a:chExt cx="5876" cy="3167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2598" y="4030"/>
              <a:ext cx="3597" cy="3167"/>
            </a:xfrm>
            <a:prstGeom prst="wedgeRoundRectCallout">
              <a:avLst>
                <a:gd name="adj1" fmla="val -66083"/>
                <a:gd name="adj2" fmla="val -779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每筐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个南瓜，有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筐。冬瓜比南瓜多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8" name="图片 17" descr="图片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9" y="5094"/>
              <a:ext cx="1461" cy="171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121785" y="2353310"/>
            <a:ext cx="4900295" cy="2487930"/>
            <a:chOff x="6491" y="3706"/>
            <a:chExt cx="7717" cy="3918"/>
          </a:xfrm>
        </p:grpSpPr>
        <p:sp>
          <p:nvSpPr>
            <p:cNvPr id="16" name="AutoShape 37"/>
            <p:cNvSpPr>
              <a:spLocks noChangeArrowheads="1"/>
            </p:cNvSpPr>
            <p:nvPr/>
          </p:nvSpPr>
          <p:spPr bwMode="auto">
            <a:xfrm>
              <a:off x="6491" y="3706"/>
              <a:ext cx="5465" cy="3918"/>
            </a:xfrm>
            <a:prstGeom prst="wedgeRoundRectCallout">
              <a:avLst>
                <a:gd name="adj1" fmla="val 59722"/>
                <a:gd name="adj2" fmla="val -1308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我是这样做的：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2×4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（个）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口答：南瓜有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（个）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口答：冬瓜有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9" name="图片 18" descr="图片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98" y="5094"/>
              <a:ext cx="1910" cy="19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3" grpId="0" bldLvl="0" animBg="1"/>
      <p:bldP spid="14" grpId="0" bldLvl="0" animBg="1"/>
      <p:bldP spid="14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2287875" y="658014"/>
            <a:ext cx="6288087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92+6=98		      72-40=32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51-7=44		      14+60=74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28+47=75	      40-16=24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16+39=55	      89-46=43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013406" y="3105562"/>
            <a:ext cx="2592288" cy="578382"/>
          </a:xfrm>
          <a:prstGeom prst="wedgeRoundRectCallout">
            <a:avLst>
              <a:gd name="adj1" fmla="val -59835"/>
              <a:gd name="adj2" fmla="val -259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如何分类整理？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923928" y="3962311"/>
            <a:ext cx="2592288" cy="578382"/>
          </a:xfrm>
          <a:prstGeom prst="wedgeRoundRectCallout">
            <a:avLst>
              <a:gd name="adj1" fmla="val 61369"/>
              <a:gd name="adj2" fmla="val -3709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根据运算方式。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065" y="3454400"/>
            <a:ext cx="1212850" cy="1212850"/>
          </a:xfrm>
          <a:prstGeom prst="rect">
            <a:avLst/>
          </a:prstGeom>
        </p:spPr>
      </p:pic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40" y="3157220"/>
            <a:ext cx="927735" cy="10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1922116" y="827047"/>
            <a:ext cx="6288087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92+6=98		      72-40=32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51-7=44		      14+60=74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28+47=75	      40-16=24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16+39=55	      89-46=43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7360" y="2837686"/>
            <a:ext cx="113375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减法：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83944" y="3195002"/>
            <a:ext cx="6253162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92+6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14+60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28+47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16+39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68828" y="4077098"/>
            <a:ext cx="6259512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72-40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51-7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40-16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89-46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7625" y="1181735"/>
            <a:ext cx="1212850" cy="121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1907704" y="573047"/>
            <a:ext cx="6288087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92+6=98		      72-40=32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51-7=44		      14+60=74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28+47=75	      40-16=24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16+39=55	      89-46=43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3535" y="2787774"/>
            <a:ext cx="5976937" cy="95313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不进位加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92+6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14+60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进位加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28+47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16+39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3887" y="3920738"/>
            <a:ext cx="151606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减法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7185" y="3786312"/>
            <a:ext cx="5983287" cy="95313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不退位减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72-40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89-46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退位减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51-7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40-16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65312" y="2982525"/>
            <a:ext cx="16002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627784" y="2972496"/>
            <a:ext cx="153988" cy="642342"/>
          </a:xfrm>
          <a:prstGeom prst="leftBrace">
            <a:avLst>
              <a:gd name="adj1" fmla="val 340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2627784" y="3945633"/>
            <a:ext cx="153988" cy="642342"/>
          </a:xfrm>
          <a:prstGeom prst="leftBrace">
            <a:avLst>
              <a:gd name="adj1" fmla="val 340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33375" y="3497580"/>
            <a:ext cx="927735" cy="10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635896" y="693009"/>
            <a:ext cx="2957696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笔算加法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199932" y="1254068"/>
            <a:ext cx="6828452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如何笔算两位数加一位数、两位数加法？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5265" y="3000776"/>
            <a:ext cx="1075968" cy="918025"/>
            <a:chOff x="1478663" y="2321940"/>
            <a:chExt cx="1075968" cy="918025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+  3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015136" y="386905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49331" y="386905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161517" y="3000776"/>
            <a:ext cx="1075968" cy="918025"/>
            <a:chOff x="1478663" y="2321940"/>
            <a:chExt cx="1075968" cy="918025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6 0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+  7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3721388" y="386905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55583" y="386905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44380" y="3007161"/>
            <a:ext cx="1075968" cy="918025"/>
            <a:chOff x="1478663" y="2321940"/>
            <a:chExt cx="1075968" cy="918025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2 5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+2 3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704251" y="3875435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38446" y="3875435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777032" y="3014849"/>
            <a:ext cx="1075968" cy="918025"/>
            <a:chOff x="1478663" y="2321940"/>
            <a:chExt cx="1075968" cy="918025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6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+5 7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315530" y="3840239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974045" y="3850884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00487" y="3618590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 cap="none" spc="0" dirty="0">
              <a:ln w="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6697" y="1945495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相同数位对齐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，从个位加起，个位相加满十，向十位进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39" grpId="0"/>
      <p:bldP spid="40" grpId="0"/>
      <p:bldP spid="51" grpId="0"/>
      <p:bldP spid="52" grpId="0"/>
      <p:bldP spid="5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1190012"/>
            <a:ext cx="6252388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如何笔算两位数减一位数、两位数减法？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635896" y="647769"/>
            <a:ext cx="2957696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笔算减法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7259" y="1856750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相同数位对齐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，从个位减起，个位不够减，从十位退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77308" y="2980456"/>
            <a:ext cx="1075968" cy="918025"/>
            <a:chOff x="1478663" y="2321940"/>
            <a:chExt cx="1075968" cy="918025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5 5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-  2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37179" y="384873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1374" y="384873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83560" y="2990616"/>
            <a:ext cx="1075968" cy="918025"/>
            <a:chOff x="1478663" y="2321940"/>
            <a:chExt cx="1075968" cy="918025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9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-2 5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436678" y="3826651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80573" y="3826651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07660" y="2991665"/>
            <a:ext cx="1075968" cy="918025"/>
            <a:chOff x="1478663" y="2321940"/>
            <a:chExt cx="1075968" cy="918025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4 5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-  9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467531" y="3859939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01726" y="3859939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705352" y="3001825"/>
            <a:ext cx="1075968" cy="918025"/>
            <a:chOff x="1478663" y="2321940"/>
            <a:chExt cx="1075968" cy="918025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1478663" y="3205742"/>
              <a:ext cx="10759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675676" y="2321940"/>
              <a:ext cx="7280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0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78663" y="2716745"/>
              <a:ext cx="90922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-2 4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258470" y="383786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02365" y="3837860"/>
            <a:ext cx="365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53720" y="2607195"/>
            <a:ext cx="417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cap="none" spc="0" dirty="0">
              <a:ln w="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39457" y="2570862"/>
            <a:ext cx="417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cap="none" spc="0" dirty="0">
              <a:ln w="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18" grpId="0"/>
      <p:bldP spid="38" grpId="0"/>
      <p:bldP spid="39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9543" y="771550"/>
            <a:ext cx="3841144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竖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式计算。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1600" y="1563638"/>
            <a:ext cx="6897234" cy="547084"/>
            <a:chOff x="745694" y="1183565"/>
            <a:chExt cx="6897234" cy="547084"/>
          </a:xfrm>
        </p:grpSpPr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745694" y="1189924"/>
              <a:ext cx="1450494" cy="5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45+26=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3560499" y="1183565"/>
              <a:ext cx="1450494" cy="5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74-29=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6192434" y="1183565"/>
              <a:ext cx="1450494" cy="5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60-17=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853099" y="331861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91271" y="331861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69699" y="2370158"/>
            <a:ext cx="1457186" cy="948456"/>
            <a:chOff x="2807370" y="3047447"/>
            <a:chExt cx="1457186" cy="948456"/>
          </a:xfrm>
        </p:grpSpPr>
        <p:grpSp>
          <p:nvGrpSpPr>
            <p:cNvPr id="18" name="组合 17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  2  9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7  4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977376" y="331042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7945" y="331042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3976" y="2361969"/>
            <a:ext cx="1457186" cy="948456"/>
            <a:chOff x="2807370" y="3047447"/>
            <a:chExt cx="1457186" cy="948456"/>
          </a:xfrm>
        </p:grpSpPr>
        <p:grpSp>
          <p:nvGrpSpPr>
            <p:cNvPr id="27" name="组合 26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+  2  6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4  5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625455" y="331042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63627" y="331042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42055" y="2361969"/>
            <a:ext cx="1457186" cy="948456"/>
            <a:chOff x="2807370" y="3047447"/>
            <a:chExt cx="1457186" cy="948456"/>
          </a:xfrm>
        </p:grpSpPr>
        <p:grpSp>
          <p:nvGrpSpPr>
            <p:cNvPr id="41" name="组合 40"/>
            <p:cNvGrpSpPr/>
            <p:nvPr/>
          </p:nvGrpSpPr>
          <p:grpSpPr>
            <a:xfrm>
              <a:off x="2807370" y="3472683"/>
              <a:ext cx="1453158" cy="523220"/>
              <a:chOff x="2900066" y="2805176"/>
              <a:chExt cx="1453158" cy="52322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900066" y="2805176"/>
                <a:ext cx="1452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  1  7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2900066" y="3328396"/>
                <a:ext cx="14531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2811914" y="3047447"/>
              <a:ext cx="1452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6  0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347860" y="1995686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32462" y="295816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68945" y="160819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46194" y="160922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088102" y="162814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71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58672" y="200237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38" grpId="0"/>
      <p:bldP spid="39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1275606"/>
            <a:ext cx="618038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连加、连减算式的计算方法是怎样的？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94978" y="667898"/>
            <a:ext cx="472935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连加、连减和加减混合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0534" y="2046486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三个数连加，可以用前两个数的和与第三个数相加，也可以三个数一同相加。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2542" y="3147814"/>
            <a:ext cx="727588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一个数连续减两个数，先减第一个数，用差再减第二个数。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1948</Words>
  <Application>WPS 演示</Application>
  <PresentationFormat>全屏显示(16:9)</PresentationFormat>
  <Paragraphs>485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黑体</vt:lpstr>
      <vt:lpstr>等线</vt:lpstr>
      <vt:lpstr>楷体</vt:lpstr>
      <vt:lpstr>Times New Roman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连接词</cp:lastModifiedBy>
  <cp:revision>71</cp:revision>
  <dcterms:created xsi:type="dcterms:W3CDTF">2019-09-02T08:53:00Z</dcterms:created>
  <dcterms:modified xsi:type="dcterms:W3CDTF">2020-05-04T14:03:05Z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